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7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4" r:id="rId19"/>
    <p:sldId id="277" r:id="rId20"/>
    <p:sldId id="278" r:id="rId21"/>
    <p:sldId id="280" r:id="rId22"/>
    <p:sldId id="281" r:id="rId23"/>
    <p:sldId id="272" r:id="rId24"/>
    <p:sldId id="279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7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61111-2ECC-462F-925C-3732CC574E87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80398-AA5F-4EB7-96F0-34298E04F7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276999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276999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276999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276999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276999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466850" y="769938"/>
            <a:ext cx="3925888" cy="294322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53169" y="4002494"/>
            <a:ext cx="5551949" cy="431037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BD3BC3-D197-4FA1-A011-ECB00BA2FF61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2416778-46DF-485E-8B91-4079F6013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52;&#1086;&#1081;%20&#1082;&#1088;&#1072;&#1081;-&#1044;&#1072;&#1075;&#1077;&#1089;&#1090;&#1072;&#1085;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&#1044;&#1072;&#1075;&#1077;&#1089;&#1090;&#1072;&#1085;&#1073;&#1083;&#1072;&#1075;&#1086;&#1076;&#1072;&#1090;&#1085;&#1099;&#1081;%20&#1082;&#1088;&#1072;&#1081;..mp4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73050"/>
            <a:ext cx="8229600" cy="114458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>
                <a:solidFill>
                  <a:srgbClr val="FFFF00"/>
                </a:solidFill>
              </a:rPr>
              <a:t>Героические </a:t>
            </a:r>
            <a:r>
              <a:rPr lang="ru-RU" dirty="0" smtClean="0">
                <a:solidFill>
                  <a:srgbClr val="FFFF00"/>
                </a:solidFill>
              </a:rPr>
              <a:t>страницы истории </a:t>
            </a:r>
            <a:r>
              <a:rPr lang="ru-RU" dirty="0">
                <a:solidFill>
                  <a:srgbClr val="FFFF00"/>
                </a:solidFill>
              </a:rPr>
              <a:t>Дагестана</a:t>
            </a:r>
          </a:p>
        </p:txBody>
      </p:sp>
      <p:pic>
        <p:nvPicPr>
          <p:cNvPr id="3" name="Picture 2" descr="C:\Users\12\Desktop\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30413" y="2018228"/>
            <a:ext cx="3501564" cy="280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C:\Users\12\Desktop\70926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506678" y="1626353"/>
            <a:ext cx="4507749" cy="36514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196007"/>
            <a:ext cx="72152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999" lvl="0" indent="-323999">
              <a:spcBef>
                <a:spcPts val="0"/>
              </a:spcBef>
              <a:spcAft>
                <a:spcPts val="1180"/>
              </a:spcAft>
              <a:buNone/>
            </a:pPr>
            <a:r>
              <a:rPr lang="ru-RU" b="1" i="1" dirty="0" smtClean="0">
                <a:solidFill>
                  <a:srgbClr val="FF0000"/>
                </a:solidFill>
                <a:latin typeface="Liberation Serif" pitchFamily="18"/>
              </a:rPr>
              <a:t>Презентация «Героические страницы истории Дагестана».</a:t>
            </a:r>
          </a:p>
          <a:p>
            <a:pPr marL="431999" lvl="0" indent="-323999">
              <a:spcBef>
                <a:spcPts val="0"/>
              </a:spcBef>
              <a:spcAft>
                <a:spcPts val="1180"/>
              </a:spcAft>
              <a:buNone/>
            </a:pPr>
            <a:r>
              <a:rPr lang="ru-RU" b="1" i="1" dirty="0" smtClean="0">
                <a:solidFill>
                  <a:srgbClr val="FF0000"/>
                </a:solidFill>
                <a:latin typeface="Liberation Serif" pitchFamily="18"/>
              </a:rPr>
              <a:t>Выполнила учитель истории МБОУ СОШ №14 Гудаева Индира Хасаевна.</a:t>
            </a:r>
            <a:endParaRPr lang="ru-RU" b="1" i="1" dirty="0">
              <a:solidFill>
                <a:srgbClr val="FF0000"/>
              </a:solidFill>
              <a:latin typeface="Liberation Serif" pitchFamily="18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14282" y="214290"/>
            <a:ext cx="7348538" cy="1838330"/>
          </a:xfrm>
        </p:spPr>
        <p:txBody>
          <a:bodyPr>
            <a:normAutofit fontScale="90000"/>
          </a:bodyPr>
          <a:lstStyle/>
          <a:p>
            <a:pPr lvl="0"/>
            <a:r>
              <a:rPr lang="ru-RU" sz="4500" dirty="0" err="1">
                <a:solidFill>
                  <a:srgbClr val="FF0000"/>
                </a:solidFill>
              </a:rPr>
              <a:t>Гюлистанский</a:t>
            </a:r>
            <a:r>
              <a:rPr lang="ru-RU" sz="4500" dirty="0">
                <a:solidFill>
                  <a:srgbClr val="FF0000"/>
                </a:solidFill>
              </a:rPr>
              <a:t> мирный договор. Вхождение Дагестана в состав России.</a:t>
            </a:r>
          </a:p>
        </p:txBody>
      </p:sp>
      <p:sp>
        <p:nvSpPr>
          <p:cNvPr id="3" name="Прямоугольник 5"/>
          <p:cNvSpPr/>
          <p:nvPr/>
        </p:nvSpPr>
        <p:spPr>
          <a:xfrm>
            <a:off x="0" y="2928934"/>
            <a:ext cx="9144004" cy="37240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Constantia"/>
              </a:rPr>
              <a:t>Подписание </a:t>
            </a:r>
            <a:r>
              <a:rPr lang="ru-RU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onstantia"/>
              </a:rPr>
              <a:t>Гюлистанского</a:t>
            </a: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Constantia"/>
              </a:rPr>
              <a:t> мирного договора от 12(24) октября 1813 года, в результате которого Дагестан был присоединен к России, явилось переломным этапом в судьбе дагестанских народов.  </a:t>
            </a:r>
            <a:r>
              <a:rPr lang="ru-RU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Constantia"/>
              </a:rPr>
              <a:t>Гюлистанский</a:t>
            </a: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Constantia"/>
              </a:rPr>
              <a:t> мирный договор явился финальным актом </a:t>
            </a:r>
            <a:r>
              <a:rPr lang="ru-RU" sz="2000" b="0" i="0" u="none" strike="noStrike" kern="1200" cap="none" spc="0" baseline="0" dirty="0">
                <a:solidFill>
                  <a:srgbClr val="000000"/>
                </a:solidFill>
                <a:uFillTx/>
                <a:latin typeface="Constantia"/>
              </a:rPr>
              <a:t>присоединения</a:t>
            </a: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Constantia"/>
              </a:rPr>
              <a:t> Дагестана к Российской империи. Он имел огромное значение как для России, так и для народов Кавказа. Дагестан не представлял собой политического единого целого, и переход под верховную власть Российской империи происходил на протяжении достаточно длительного периода и был результатом серии политических ходов. Присоединение Дагестана к России – стране, по уровню своего развития ушедшей значительно дальше, чем Турция или Иран, в течение столетий претендовавшие на господство в Дагестане, стране с развивающейся культурой, передовым общественно-политическим движением, - было объективно исторически прогрессивным явлением. Одновременно этот договор означал провал планов Великобритании и Франции в отношении включения Кавказа в свои сферы влияния.</a:t>
            </a: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60350"/>
            <a:ext cx="7348538" cy="1003300"/>
          </a:xfrm>
        </p:spPr>
        <p:txBody>
          <a:bodyPr/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Имам Шамиль.</a:t>
            </a:r>
          </a:p>
        </p:txBody>
      </p:sp>
      <p:sp>
        <p:nvSpPr>
          <p:cNvPr id="3" name="Прямоугольник 5"/>
          <p:cNvSpPr/>
          <p:nvPr/>
        </p:nvSpPr>
        <p:spPr>
          <a:xfrm>
            <a:off x="0" y="1234466"/>
            <a:ext cx="8948272" cy="175432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onstantia"/>
              </a:rPr>
              <a:t>Сын аварского свободного крестьянина-узденя. Родился в дагестанском ауле Гимры. Получил хорошее мусульманское образование, прекрасно В 1840-х годах Шамиль одержал ряд крупных побед над русскими войсками. Однако в 1850‑х годах движение Шамиля пошло на спад. Накануне Крымской войны 1853—1856 годов Шамиль в расчете на помощь Великобритании и Турции активизировал свои действия, но потерпел неудачу знал арабскую литературу.</a:t>
            </a:r>
          </a:p>
        </p:txBody>
      </p:sp>
      <p:pic>
        <p:nvPicPr>
          <p:cNvPr id="4" name="Picture 4" descr="C:\Users\12\Desktop\imag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2314" y="3115499"/>
            <a:ext cx="3396283" cy="3742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C:\Users\12\Desktop\5fd8fc9e58b7dd0ec27ea884e5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029218" y="2880367"/>
            <a:ext cx="3069923" cy="3742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285728"/>
            <a:ext cx="7348324" cy="1002171"/>
          </a:xfrm>
          <a:prstGeom prst="rect">
            <a:avLst/>
          </a:prstGeom>
        </p:spPr>
        <p:txBody>
          <a:bodyPr vert="horz" lIns="0" rIns="0" bIns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Пленение Имама Шамиля.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1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02253"/>
            <a:ext cx="9144000" cy="55557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60350"/>
            <a:ext cx="7348538" cy="1003300"/>
          </a:xfrm>
        </p:spPr>
        <p:txBody>
          <a:bodyPr>
            <a:normAutofit fontScale="90000"/>
          </a:bodyPr>
          <a:lstStyle/>
          <a:p>
            <a:pPr lvl="0"/>
            <a:r>
              <a:rPr lang="ru-RU" sz="4500" dirty="0" err="1">
                <a:solidFill>
                  <a:srgbClr val="FF0000"/>
                </a:solidFill>
              </a:rPr>
              <a:t>Махач</a:t>
            </a:r>
            <a:r>
              <a:rPr lang="ru-RU" sz="4500" dirty="0">
                <a:solidFill>
                  <a:srgbClr val="FF0000"/>
                </a:solidFill>
              </a:rPr>
              <a:t> </a:t>
            </a:r>
            <a:r>
              <a:rPr lang="ru-RU" sz="4500" dirty="0" err="1">
                <a:solidFill>
                  <a:srgbClr val="FF0000"/>
                </a:solidFill>
              </a:rPr>
              <a:t>Дахадаев</a:t>
            </a:r>
            <a:r>
              <a:rPr lang="ru-RU" sz="4500" dirty="0">
                <a:solidFill>
                  <a:srgbClr val="FF0000"/>
                </a:solidFill>
              </a:rPr>
              <a:t> и </a:t>
            </a:r>
            <a:r>
              <a:rPr lang="ru-RU" sz="4500" dirty="0" err="1">
                <a:solidFill>
                  <a:srgbClr val="FF0000"/>
                </a:solidFill>
              </a:rPr>
              <a:t>Улубий</a:t>
            </a:r>
            <a:r>
              <a:rPr lang="ru-RU" sz="4500" dirty="0">
                <a:solidFill>
                  <a:srgbClr val="FF0000"/>
                </a:solidFill>
              </a:rPr>
              <a:t> Буйнакский.</a:t>
            </a:r>
          </a:p>
        </p:txBody>
      </p:sp>
      <p:pic>
        <p:nvPicPr>
          <p:cNvPr id="3" name="Picture 2" descr="C:\Users\12\Desktop\962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469597"/>
            <a:ext cx="3917826" cy="5388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12\Desktop\Ulubiy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571997" y="920969"/>
            <a:ext cx="3788193" cy="54667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i393922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3714744" cy="5857892"/>
          </a:xfrm>
          <a:prstGeom prst="rect">
            <a:avLst/>
          </a:prstGeom>
          <a:noFill/>
        </p:spPr>
      </p:pic>
      <p:pic>
        <p:nvPicPr>
          <p:cNvPr id="2051" name="Picture 3" descr="C:\Users\1\Pictures\СЃС‚Р°Р»РёРЅ Рё С‚РµРјРёСЂС…Р°РЅС€СѓСЂРёРЅС†С‹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000108"/>
            <a:ext cx="5482266" cy="585789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35716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31999" lvl="0" indent="-323999" algn="ctr">
              <a:spcBef>
                <a:spcPts val="0"/>
              </a:spcBef>
              <a:spcAft>
                <a:spcPts val="118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latin typeface="Liberation Serif" pitchFamily="18"/>
              </a:rPr>
              <a:t>Образование</a:t>
            </a:r>
            <a:r>
              <a:rPr lang="ru-RU" dirty="0" smtClean="0">
                <a:solidFill>
                  <a:srgbClr val="FF0000"/>
                </a:solidFill>
                <a:latin typeface="Liberation Serif" pitchFamily="18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Liberation Serif" pitchFamily="18"/>
              </a:rPr>
              <a:t>ДАССР</a:t>
            </a:r>
            <a:endParaRPr lang="ru-RU" sz="3200" dirty="0">
              <a:solidFill>
                <a:srgbClr val="FF0000"/>
              </a:solidFill>
              <a:latin typeface="Liberation Serif" pitchFamily="18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60350"/>
            <a:ext cx="7348538" cy="1003300"/>
          </a:xfrm>
        </p:spPr>
        <p:txBody>
          <a:bodyPr>
            <a:normAutofit fontScale="90000"/>
          </a:bodyPr>
          <a:lstStyle/>
          <a:p>
            <a:pPr lvl="0"/>
            <a:r>
              <a:rPr lang="ru-RU" sz="4500" dirty="0" smtClean="0">
                <a:solidFill>
                  <a:srgbClr val="FF0000"/>
                </a:solidFill>
              </a:rPr>
              <a:t>Сулейман </a:t>
            </a:r>
            <a:r>
              <a:rPr lang="ru-RU" sz="4500" dirty="0" err="1" smtClean="0">
                <a:solidFill>
                  <a:srgbClr val="FF0000"/>
                </a:solidFill>
              </a:rPr>
              <a:t>Стальский</a:t>
            </a:r>
            <a:r>
              <a:rPr lang="ru-RU" sz="4500" dirty="0" smtClean="0">
                <a:solidFill>
                  <a:srgbClr val="FF0000"/>
                </a:solidFill>
              </a:rPr>
              <a:t> и </a:t>
            </a:r>
            <a:r>
              <a:rPr lang="ru-RU" sz="4500" dirty="0" err="1" smtClean="0">
                <a:solidFill>
                  <a:srgbClr val="FF0000"/>
                </a:solidFill>
              </a:rPr>
              <a:t>Гамзат</a:t>
            </a:r>
            <a:r>
              <a:rPr lang="ru-RU" sz="4500" dirty="0" smtClean="0">
                <a:solidFill>
                  <a:srgbClr val="FF0000"/>
                </a:solidFill>
              </a:rPr>
              <a:t> </a:t>
            </a:r>
            <a:r>
              <a:rPr lang="ru-RU" sz="4500" dirty="0" err="1" smtClean="0">
                <a:solidFill>
                  <a:srgbClr val="FF0000"/>
                </a:solidFill>
              </a:rPr>
              <a:t>Цадаса</a:t>
            </a:r>
            <a:r>
              <a:rPr lang="ru-RU" sz="4500" dirty="0" smtClean="0">
                <a:solidFill>
                  <a:srgbClr val="FF0000"/>
                </a:solidFill>
              </a:rPr>
              <a:t>.</a:t>
            </a:r>
            <a:endParaRPr lang="ru-RU" sz="4500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12\Desktop\скачанные файлы (3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147322"/>
            <a:ext cx="3592238" cy="5710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12\Desktop\Стальский_Сулейман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310733" y="685837"/>
            <a:ext cx="3456003" cy="59301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2\Desktop\img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274855" cy="68580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\Desktop\52691295_gadjiev_magom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2351205" cy="303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 descr="C:\Users\12\Desktop\p7Zysdxi4l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3037121"/>
            <a:ext cx="2346021" cy="382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C:\Users\12\Desktop\b_40628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092644" y="0"/>
            <a:ext cx="3051360" cy="2958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C:\Users\12\Desktop\imagew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963908" y="3037121"/>
            <a:ext cx="4180095" cy="382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 descr="C:\Users\12\Desktop\52561299_Emirov_VAllah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351205" y="3037121"/>
            <a:ext cx="2612702" cy="382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7" descr="C:\Users\12\Desktop\img18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351205" y="0"/>
            <a:ext cx="4376274" cy="30371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ФОТО\14007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ФОТО\14253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6858000"/>
          </a:xfrm>
          <a:prstGeom prst="rect">
            <a:avLst/>
          </a:prstGeom>
          <a:noFill/>
        </p:spPr>
      </p:pic>
      <p:pic>
        <p:nvPicPr>
          <p:cNvPr id="4099" name="Picture 3" descr="C:\Users\1\Desktop\ФОТО\14439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50004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999" lvl="0" indent="-323999">
              <a:spcBef>
                <a:spcPts val="0"/>
              </a:spcBef>
              <a:spcAft>
                <a:spcPts val="1180"/>
              </a:spcAft>
              <a:buNone/>
            </a:pPr>
            <a:r>
              <a:rPr lang="ru-RU" dirty="0" smtClean="0">
                <a:latin typeface="Liberation Serif" pitchFamily="18"/>
                <a:hlinkClick r:id="rId2" action="ppaction://hlinkfile"/>
              </a:rPr>
              <a:t>Мой край-Дагестан.</a:t>
            </a:r>
            <a:r>
              <a:rPr lang="en-US" dirty="0" smtClean="0">
                <a:latin typeface="Liberation Serif" pitchFamily="18"/>
                <a:hlinkClick r:id="rId2" action="ppaction://hlinkfile"/>
              </a:rPr>
              <a:t>mp4</a:t>
            </a:r>
            <a:endParaRPr lang="ru-RU" dirty="0">
              <a:latin typeface="Liberation Serif" pitchFamily="18"/>
            </a:endParaRPr>
          </a:p>
        </p:txBody>
      </p:sp>
      <p:pic>
        <p:nvPicPr>
          <p:cNvPr id="1026" name="Picture 2" descr="C:\Users\1\Pictures\39374eef1581c6c7dcf4c75b0e2406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02"/>
            <a:ext cx="4937462" cy="4929198"/>
          </a:xfrm>
          <a:prstGeom prst="rect">
            <a:avLst/>
          </a:prstGeom>
          <a:noFill/>
        </p:spPr>
      </p:pic>
      <p:pic>
        <p:nvPicPr>
          <p:cNvPr id="1027" name="Picture 3" descr="C:\Users\1\Pictures\62541804_1d6bcca62514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857365"/>
            <a:ext cx="4286248" cy="50006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ФОТО\14721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6858000"/>
          </a:xfrm>
          <a:prstGeom prst="rect">
            <a:avLst/>
          </a:prstGeom>
          <a:noFill/>
        </p:spPr>
      </p:pic>
      <p:pic>
        <p:nvPicPr>
          <p:cNvPr id="5123" name="Picture 3" descr="C:\Users\1\Desktop\ФОТО\14910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ФОТО\15324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  <p:pic>
        <p:nvPicPr>
          <p:cNvPr id="6147" name="Picture 3" descr="C:\Users\1\Desktop\ФОТО\15380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Pictures\iF9LE8GN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3047989" cy="3071810"/>
          </a:xfrm>
          <a:prstGeom prst="rect">
            <a:avLst/>
          </a:prstGeom>
          <a:noFill/>
        </p:spPr>
      </p:pic>
      <p:pic>
        <p:nvPicPr>
          <p:cNvPr id="8195" name="Picture 3" descr="C:\Users\1\Pictures\iE18V37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34" y="0"/>
            <a:ext cx="4071966" cy="3071810"/>
          </a:xfrm>
          <a:prstGeom prst="rect">
            <a:avLst/>
          </a:prstGeom>
          <a:noFill/>
        </p:spPr>
      </p:pic>
      <p:pic>
        <p:nvPicPr>
          <p:cNvPr id="8196" name="Picture 4" descr="C:\Users\1\Pictures\iM9IS83E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0"/>
            <a:ext cx="2071670" cy="3071810"/>
          </a:xfrm>
          <a:prstGeom prst="rect">
            <a:avLst/>
          </a:prstGeom>
          <a:noFill/>
        </p:spPr>
      </p:pic>
      <p:pic>
        <p:nvPicPr>
          <p:cNvPr id="8197" name="Picture 5" descr="C:\Users\1\Pictures\iWM69B1M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34" y="3071810"/>
            <a:ext cx="4071966" cy="3786190"/>
          </a:xfrm>
          <a:prstGeom prst="rect">
            <a:avLst/>
          </a:prstGeom>
          <a:noFill/>
        </p:spPr>
      </p:pic>
      <p:pic>
        <p:nvPicPr>
          <p:cNvPr id="8198" name="Picture 6" descr="C:\Users\1\Pictures\iM24DLLI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071810"/>
            <a:ext cx="3071802" cy="3786190"/>
          </a:xfrm>
          <a:prstGeom prst="rect">
            <a:avLst/>
          </a:prstGeom>
          <a:noFill/>
        </p:spPr>
      </p:pic>
      <p:pic>
        <p:nvPicPr>
          <p:cNvPr id="8199" name="Picture 7" descr="C:\Users\1\Pictures\0_77291_6c66164a_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3071810"/>
            <a:ext cx="2019016" cy="378619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999" lvl="0" indent="-323999" algn="ctr">
              <a:spcBef>
                <a:spcPts val="0"/>
              </a:spcBef>
              <a:spcAft>
                <a:spcPts val="1180"/>
              </a:spcAft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Liberation Serif" pitchFamily="18"/>
              </a:rPr>
              <a:t>Дагестан-фронту</a:t>
            </a:r>
            <a:endParaRPr lang="ru-RU" sz="2800" b="1" i="1" dirty="0">
              <a:solidFill>
                <a:srgbClr val="FF0000"/>
              </a:solidFill>
              <a:latin typeface="Liberation Serif" pitchFamily="18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\Desktop\full_fazu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3284983"/>
            <a:ext cx="2865982" cy="3573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 descr="C:\Users\12\Desktop\46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2903040" cy="3284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C:\Users\12\Desktop\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682394" y="0"/>
            <a:ext cx="3461601" cy="3115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C:\Users\12\Desktop\Омарла_Батырай (1)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5682394" y="3115499"/>
            <a:ext cx="3461601" cy="3742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 descr="C:\Users\12\Desktop\image60433884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873745" y="3717032"/>
            <a:ext cx="2808649" cy="3140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7" descr="C:\Users\12\Desktop\377465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915816" y="0"/>
            <a:ext cx="2766578" cy="3212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Pictures\iXC3E3B7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95053">
            <a:off x="394361" y="1251593"/>
            <a:ext cx="3000396" cy="3000396"/>
          </a:xfrm>
          <a:prstGeom prst="rect">
            <a:avLst/>
          </a:prstGeom>
          <a:noFill/>
        </p:spPr>
      </p:pic>
      <p:pic>
        <p:nvPicPr>
          <p:cNvPr id="7171" name="Picture 3" descr="C:\Users\1\Pictures\clip_image001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63607">
            <a:off x="3636828" y="3347671"/>
            <a:ext cx="2276475" cy="2928958"/>
          </a:xfrm>
          <a:prstGeom prst="rect">
            <a:avLst/>
          </a:prstGeom>
          <a:noFill/>
        </p:spPr>
      </p:pic>
      <p:pic>
        <p:nvPicPr>
          <p:cNvPr id="7172" name="Picture 4" descr="C:\Users\1\Pictures\1371139404_rrrrs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27241">
            <a:off x="6021673" y="411410"/>
            <a:ext cx="2351868" cy="2857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142852"/>
            <a:ext cx="50720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999" lvl="0" indent="-323999" algn="ctr">
              <a:spcBef>
                <a:spcPts val="0"/>
              </a:spcBef>
              <a:spcAft>
                <a:spcPts val="118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latin typeface="Liberation Serif" pitchFamily="18"/>
              </a:rPr>
              <a:t>Поэты Дагестана</a:t>
            </a:r>
            <a:endParaRPr lang="ru-RU" sz="3200" dirty="0">
              <a:solidFill>
                <a:srgbClr val="FF0000"/>
              </a:solidFill>
              <a:latin typeface="Liberation Serif" pitchFamily="18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999" lvl="0" indent="-323999">
              <a:spcBef>
                <a:spcPts val="0"/>
              </a:spcBef>
              <a:spcAft>
                <a:spcPts val="1180"/>
              </a:spcAft>
              <a:buNone/>
            </a:pPr>
            <a:r>
              <a:rPr lang="ru-RU" sz="3200" dirty="0" smtClean="0">
                <a:solidFill>
                  <a:srgbClr val="FF0000"/>
                </a:solidFill>
                <a:latin typeface="Liberation Serif" pitchFamily="18"/>
                <a:hlinkClick r:id="rId2" action="ppaction://hlinkfile"/>
              </a:rPr>
              <a:t>Дагестан-благодатный край..</a:t>
            </a:r>
            <a:r>
              <a:rPr lang="en-US" sz="3200" dirty="0" smtClean="0">
                <a:solidFill>
                  <a:srgbClr val="FF0000"/>
                </a:solidFill>
                <a:latin typeface="Liberation Serif" pitchFamily="18"/>
                <a:hlinkClick r:id="rId2" action="ppaction://hlinkfile"/>
              </a:rPr>
              <a:t>mp4</a:t>
            </a:r>
            <a:endParaRPr lang="ru-RU" sz="3200" dirty="0">
              <a:solidFill>
                <a:srgbClr val="FF0000"/>
              </a:solidFill>
              <a:latin typeface="Liberation Serif" pitchFamily="18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73050"/>
            <a:ext cx="8229600" cy="1144588"/>
          </a:xfrm>
        </p:spPr>
        <p:txBody>
          <a:bodyPr/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ДАГЕСТАН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1603375"/>
            <a:ext cx="8229600" cy="3978275"/>
          </a:xfrm>
        </p:spPr>
        <p:txBody>
          <a:bodyPr/>
          <a:lstStyle/>
          <a:p>
            <a:pPr marL="431999" lvl="0" indent="-323999">
              <a:spcBef>
                <a:spcPts val="0"/>
              </a:spcBef>
              <a:spcAft>
                <a:spcPts val="1180"/>
              </a:spcAft>
              <a:buNone/>
            </a:pPr>
            <a:r>
              <a:rPr lang="ru-RU" sz="1600">
                <a:latin typeface="Liberation Serif" pitchFamily="18"/>
              </a:rPr>
              <a:t>Одна на свете есть страна,</a:t>
            </a:r>
          </a:p>
          <a:p>
            <a:pPr marL="431999" lvl="0" indent="-323999">
              <a:spcBef>
                <a:spcPts val="0"/>
              </a:spcBef>
              <a:spcAft>
                <a:spcPts val="1180"/>
              </a:spcAft>
              <a:buNone/>
            </a:pPr>
            <a:r>
              <a:rPr lang="ru-RU" sz="1600">
                <a:latin typeface="Liberation Serif" pitchFamily="18"/>
              </a:rPr>
              <a:t>Ее слава всех времен дана,</a:t>
            </a:r>
          </a:p>
          <a:p>
            <a:pPr marL="431999" lvl="0" indent="-323999">
              <a:spcBef>
                <a:spcPts val="0"/>
              </a:spcBef>
              <a:spcAft>
                <a:spcPts val="1180"/>
              </a:spcAft>
              <a:buNone/>
            </a:pPr>
            <a:r>
              <a:rPr lang="ru-RU" sz="1600">
                <a:latin typeface="Liberation Serif" pitchFamily="18"/>
              </a:rPr>
              <a:t>Я знаю; речь моя бедна,</a:t>
            </a:r>
          </a:p>
          <a:p>
            <a:pPr marL="431999" lvl="0" indent="-323999">
              <a:spcBef>
                <a:spcPts val="0"/>
              </a:spcBef>
              <a:spcAft>
                <a:spcPts val="1180"/>
              </a:spcAft>
              <a:buNone/>
            </a:pPr>
            <a:r>
              <a:rPr lang="ru-RU" sz="1600">
                <a:latin typeface="Liberation Serif" pitchFamily="18"/>
              </a:rPr>
              <a:t>Чтоб родину воспеть достойно.</a:t>
            </a:r>
          </a:p>
        </p:txBody>
      </p:sp>
      <p:pic>
        <p:nvPicPr>
          <p:cNvPr id="4" name="Picture 2" descr="C:\Users\12\Desktop\69580046_Respublika_Dagestan_RF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198418" y="1234467"/>
            <a:ext cx="4945585" cy="405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12\Desktop\0_87dcf_f0a3fbc2_X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30413" y="3272253"/>
            <a:ext cx="4049682" cy="3255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560388"/>
            <a:ext cx="7348538" cy="738664"/>
          </a:xfr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Кавказская Албания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1654175"/>
            <a:ext cx="8229600" cy="3976688"/>
          </a:xfrm>
        </p:spPr>
        <p:txBody>
          <a:bodyPr/>
          <a:lstStyle/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000" dirty="0">
                <a:latin typeface="Liberation Serif" pitchFamily="18"/>
              </a:rPr>
              <a:t>Первым государством находившемся на территориях Кавказа называлась Кавказская Албания.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000" dirty="0">
                <a:latin typeface="Liberation Serif" pitchFamily="18"/>
              </a:rPr>
              <a:t>Столицей этого государства был город Кабала.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000" dirty="0">
                <a:latin typeface="Liberation Serif" pitchFamily="18"/>
              </a:rPr>
              <a:t>Арабскому Халифату потребовалось целых сто лет на то , 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000" dirty="0">
                <a:latin typeface="Liberation Serif" pitchFamily="18"/>
              </a:rPr>
              <a:t>чтобы покорить малую по территории Кавказскую Албанию.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000" dirty="0">
                <a:latin typeface="Liberation Serif" pitchFamily="18"/>
              </a:rPr>
              <a:t>Чингисхан покоривший Китай, государство Средней Азии, </a:t>
            </a:r>
            <a:r>
              <a:rPr lang="ru-RU" sz="2000" dirty="0" err="1">
                <a:latin typeface="Liberation Serif" pitchFamily="18"/>
              </a:rPr>
              <a:t>Иран,Древнюю</a:t>
            </a:r>
            <a:r>
              <a:rPr lang="ru-RU" sz="2000" dirty="0">
                <a:latin typeface="Liberation Serif" pitchFamily="18"/>
              </a:rPr>
              <a:t> Русь, не смог зять штурмом  крепость Дербента ,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000" dirty="0">
                <a:latin typeface="Liberation Serif" pitchFamily="18"/>
              </a:rPr>
              <a:t> а только обошли ее.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endParaRPr lang="ru-RU" sz="2000" dirty="0">
              <a:latin typeface="Liberation Serif" pitchFamily="18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\Desktop\shaxdag_foto_27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4" cy="68580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447675"/>
            <a:ext cx="7348538" cy="738664"/>
          </a:xfr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Тимур и его походы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915988" y="1743075"/>
            <a:ext cx="8228012" cy="3978275"/>
          </a:xfrm>
        </p:spPr>
        <p:txBody>
          <a:bodyPr/>
          <a:lstStyle/>
          <a:p>
            <a:pPr marL="431999" lvl="0" indent="-323999"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400">
                <a:latin typeface="Liberation Serif" pitchFamily="18"/>
              </a:rPr>
              <a:t>Хромой Тимур, покоривший Индию, Иран, Среднюю Азию, совершившего походы в Китай. С большим трудом завоёвывал Дагестан. Он был остановлен возле аула Ушкуджан . Тимур удивился что на помощь народам этого аула пришли другие народы.</a:t>
            </a:r>
          </a:p>
        </p:txBody>
      </p:sp>
      <p:pic>
        <p:nvPicPr>
          <p:cNvPr id="4" name="Picture 2" descr="C:\Users\12\Desktop\818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4000504"/>
            <a:ext cx="4180095" cy="303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12\Desktop\03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310730" y="4071942"/>
            <a:ext cx="4833270" cy="2999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144588"/>
          </a:xfrm>
        </p:spPr>
        <p:txBody>
          <a:bodyPr/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Парту </a:t>
            </a:r>
            <a:r>
              <a:rPr lang="ru-RU" dirty="0" err="1">
                <a:solidFill>
                  <a:srgbClr val="FF0000"/>
                </a:solidFill>
              </a:rPr>
              <a:t>Патимат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3265488" y="920750"/>
            <a:ext cx="5878512" cy="3135313"/>
          </a:xfrm>
        </p:spPr>
        <p:txBody>
          <a:bodyPr>
            <a:normAutofit/>
          </a:bodyPr>
          <a:lstStyle/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670">
                <a:latin typeface="Liberation Serif" pitchFamily="18"/>
              </a:rPr>
              <a:t>Парту Патимат называли Жанной Д Арк.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670">
                <a:latin typeface="Liberation Serif" pitchFamily="18"/>
              </a:rPr>
              <a:t>Она возглавила борьбу кумухцев против войск Тимура.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r>
              <a:rPr lang="ru-RU" sz="2670">
                <a:latin typeface="Liberation Serif" pitchFamily="18"/>
              </a:rPr>
              <a:t>Парту Патимат величайшая горянка Дагестана.</a:t>
            </a:r>
          </a:p>
          <a:p>
            <a:pPr marL="431999" lvl="0" indent="-323999">
              <a:lnSpc>
                <a:spcPct val="90000"/>
              </a:lnSpc>
              <a:spcBef>
                <a:spcPts val="0"/>
              </a:spcBef>
              <a:spcAft>
                <a:spcPts val="1180"/>
              </a:spcAft>
              <a:buSzPct val="45000"/>
              <a:buFont typeface="StarSymbol"/>
              <a:buChar char="●"/>
            </a:pPr>
            <a:endParaRPr lang="ru-RU" sz="2670">
              <a:latin typeface="Liberation Serif" pitchFamily="18"/>
            </a:endParaRPr>
          </a:p>
        </p:txBody>
      </p:sp>
      <p:pic>
        <p:nvPicPr>
          <p:cNvPr id="4" name="Picture 2" descr="C:\Users\12\Desktop\837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285860"/>
            <a:ext cx="2873744" cy="5701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12\Desktop\ceKlt2UZ4V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857488" y="3857628"/>
            <a:ext cx="3200560" cy="3115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 descr="C:\Users\12\Desktop\1021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074304" y="3742505"/>
            <a:ext cx="3069699" cy="3115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795463" y="136525"/>
            <a:ext cx="7348537" cy="1001713"/>
          </a:xfrm>
        </p:spPr>
        <p:txBody>
          <a:bodyPr>
            <a:normAutofit fontScale="90000"/>
          </a:bodyPr>
          <a:lstStyle/>
          <a:p>
            <a:pPr lvl="0"/>
            <a:r>
              <a:rPr lang="ru-RU" sz="4500" dirty="0">
                <a:solidFill>
                  <a:srgbClr val="FF0000"/>
                </a:solidFill>
              </a:rPr>
              <a:t>Петр I и его Каспийский поход</a:t>
            </a:r>
          </a:p>
        </p:txBody>
      </p:sp>
      <p:pic>
        <p:nvPicPr>
          <p:cNvPr id="3" name="Picture 2" descr="C:\Users\12\Desktop\rubo_main_64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" y="1156101"/>
            <a:ext cx="4963907" cy="5701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C:\Users\12\Desktop\Persidskie-pohody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963908" y="1156101"/>
            <a:ext cx="4180095" cy="5701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795463" y="293688"/>
            <a:ext cx="7348537" cy="1001712"/>
          </a:xfrm>
        </p:spPr>
        <p:txBody>
          <a:bodyPr>
            <a:normAutofit fontScale="90000"/>
          </a:bodyPr>
          <a:lstStyle/>
          <a:p>
            <a:pPr lvl="0"/>
            <a:r>
              <a:rPr lang="ru-RU" sz="4500">
                <a:solidFill>
                  <a:srgbClr val="FF0000"/>
                </a:solidFill>
              </a:rPr>
              <a:t>Надир-Шах и его поход на Дагестан.</a:t>
            </a:r>
          </a:p>
        </p:txBody>
      </p:sp>
      <p:pic>
        <p:nvPicPr>
          <p:cNvPr id="3" name="Picture 2" descr="C:\Users\12\Desktop\скачанные файлы (1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363442"/>
            <a:ext cx="3416355" cy="5494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C:\Users\12\Desktop\nadir_shah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396283" y="1391221"/>
            <a:ext cx="5747712" cy="54667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320</Words>
  <Application>Microsoft Office PowerPoint</Application>
  <PresentationFormat>Экран (4:3)</PresentationFormat>
  <Paragraphs>35</Paragraphs>
  <Slides>25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Бумажная</vt:lpstr>
      <vt:lpstr>Героические страницы истории Дагестана</vt:lpstr>
      <vt:lpstr>Слайд 2</vt:lpstr>
      <vt:lpstr>ДАГЕСТАН</vt:lpstr>
      <vt:lpstr>Кавказская Албания</vt:lpstr>
      <vt:lpstr>Слайд 5</vt:lpstr>
      <vt:lpstr>Тимур и его походы</vt:lpstr>
      <vt:lpstr>Парту Патимат</vt:lpstr>
      <vt:lpstr>Петр I и его Каспийский поход</vt:lpstr>
      <vt:lpstr>Надир-Шах и его поход на Дагестан.</vt:lpstr>
      <vt:lpstr>Гюлистанский мирный договор. Вхождение Дагестана в состав России.</vt:lpstr>
      <vt:lpstr>Имам Шамиль.</vt:lpstr>
      <vt:lpstr>Слайд 12</vt:lpstr>
      <vt:lpstr>Махач Дахадаев и Улубий Буйнакский.</vt:lpstr>
      <vt:lpstr>Слайд 14</vt:lpstr>
      <vt:lpstr>Сулейман Стальский и Гамзат Цадаса.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Героические страницы истории Дагестана</dc:title>
  <dc:creator>12</dc:creator>
  <cp:lastModifiedBy>KjuY76tg22</cp:lastModifiedBy>
  <cp:revision>6</cp:revision>
  <dcterms:created xsi:type="dcterms:W3CDTF">2015-04-22T10:04:42Z</dcterms:created>
  <dcterms:modified xsi:type="dcterms:W3CDTF">2015-12-06T02:50:52Z</dcterms:modified>
</cp:coreProperties>
</file>